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09" r:id="rId2"/>
    <p:sldId id="315" r:id="rId3"/>
    <p:sldId id="310" r:id="rId4"/>
    <p:sldId id="317" r:id="rId5"/>
    <p:sldId id="316" r:id="rId6"/>
    <p:sldId id="318" r:id="rId7"/>
    <p:sldId id="319" r:id="rId8"/>
    <p:sldId id="322" r:id="rId9"/>
    <p:sldId id="320" r:id="rId10"/>
    <p:sldId id="323" r:id="rId11"/>
    <p:sldId id="324" r:id="rId12"/>
    <p:sldId id="325" r:id="rId13"/>
    <p:sldId id="321" r:id="rId14"/>
    <p:sldId id="326" r:id="rId15"/>
    <p:sldId id="327" r:id="rId16"/>
    <p:sldId id="32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9"/>
    <a:srgbClr val="0CB9E8"/>
    <a:srgbClr val="FCB670"/>
    <a:srgbClr val="FDCC9B"/>
    <a:srgbClr val="010276"/>
    <a:srgbClr val="010242"/>
    <a:srgbClr val="3B709A"/>
    <a:srgbClr val="59B9C9"/>
    <a:srgbClr val="FF9999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8" autoAdjust="0"/>
    <p:restoredTop sz="91243" autoAdjust="0"/>
  </p:normalViewPr>
  <p:slideViewPr>
    <p:cSldViewPr snapToGrid="0">
      <p:cViewPr>
        <p:scale>
          <a:sx n="66" d="100"/>
          <a:sy n="66" d="100"/>
        </p:scale>
        <p:origin x="1291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DB7D2-1538-402C-9E3E-B9943CB4AEF0}" type="datetimeFigureOut">
              <a:rPr lang="ko-KR" altLang="en-US" smtClean="0"/>
              <a:t>2019-12-31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D9E8B-9822-4AE9-B16D-AE9C472C5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3477" y="2412875"/>
            <a:ext cx="28241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CSOC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(Classroom School Office Communicator)</a:t>
            </a: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>
            <a:cxnSpLocks/>
          </p:cNvCxnSpPr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558182" y="5964621"/>
            <a:ext cx="546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10629 </a:t>
            </a:r>
            <a:r>
              <a:rPr lang="ko-KR" altLang="en-US" sz="2400" dirty="0" err="1">
                <a:solidFill>
                  <a:schemeClr val="bg1"/>
                </a:solidFill>
              </a:rPr>
              <a:t>저는한결</a:t>
            </a:r>
            <a:r>
              <a:rPr lang="en-US" altLang="ko-KR" sz="2400" dirty="0">
                <a:solidFill>
                  <a:schemeClr val="bg1"/>
                </a:solidFill>
              </a:rPr>
              <a:t> 20904 </a:t>
            </a:r>
            <a:r>
              <a:rPr lang="ko-KR" altLang="en-US" sz="2400" dirty="0" err="1">
                <a:solidFill>
                  <a:schemeClr val="bg1"/>
                </a:solidFill>
              </a:rPr>
              <a:t>김도윤리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10728 </a:t>
            </a:r>
            <a:r>
              <a:rPr lang="ko-KR" altLang="en-US" sz="2400" dirty="0" err="1">
                <a:solidFill>
                  <a:schemeClr val="bg1"/>
                </a:solidFill>
              </a:rPr>
              <a:t>우정현준</a:t>
            </a:r>
            <a:r>
              <a:rPr lang="en-US" altLang="ko-KR" sz="2400" dirty="0">
                <a:solidFill>
                  <a:schemeClr val="bg1"/>
                </a:solidFill>
              </a:rPr>
              <a:t> 20731 </a:t>
            </a:r>
            <a:r>
              <a:rPr lang="ko-KR" altLang="en-US" sz="2400" dirty="0" err="1">
                <a:solidFill>
                  <a:schemeClr val="bg1"/>
                </a:solidFill>
              </a:rPr>
              <a:t>정여수밤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7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프로그래밍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245" y="1421483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E65EC-4A2F-4E28-B96F-CBFE8E8F5BBF}"/>
              </a:ext>
            </a:extLst>
          </p:cNvPr>
          <p:cNvSpPr/>
          <p:nvPr/>
        </p:nvSpPr>
        <p:spPr>
          <a:xfrm>
            <a:off x="1895693" y="2023310"/>
            <a:ext cx="5465228" cy="331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학생의 경우 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(</a:t>
            </a: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교실 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~&gt;</a:t>
            </a: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 교무실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b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</a:br>
            <a:endParaRPr lang="ko-KR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DF358E-26E6-4645-9F2D-80D7F919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48" y="3458888"/>
            <a:ext cx="3367899" cy="129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E32995-90F3-4362-823D-B158A7679FFA}"/>
              </a:ext>
            </a:extLst>
          </p:cNvPr>
          <p:cNvSpPr txBox="1"/>
          <p:nvPr/>
        </p:nvSpPr>
        <p:spPr>
          <a:xfrm>
            <a:off x="6876286" y="5214076"/>
            <a:ext cx="365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UNO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RFID(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카드인식센터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), 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블루투스 모듈을 이용함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271A0B-12C1-41B2-BA6A-D190CA976F0B}"/>
              </a:ext>
            </a:extLst>
          </p:cNvPr>
          <p:cNvSpPr txBox="1"/>
          <p:nvPr/>
        </p:nvSpPr>
        <p:spPr>
          <a:xfrm>
            <a:off x="1823129" y="5211604"/>
            <a:ext cx="310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앱인벤터를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이용해서 어플리케이션 개발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2400" dirty="0"/>
          </a:p>
        </p:txBody>
      </p:sp>
      <p:pic>
        <p:nvPicPr>
          <p:cNvPr id="8196" name="Picture 4" descr="아두이노 블루투스모듈에 대한 이미지 검색결과">
            <a:extLst>
              <a:ext uri="{FF2B5EF4-FFF2-40B4-BE49-F238E27FC236}">
                <a16:creationId xmlns:a16="http://schemas.microsoft.com/office/drawing/2014/main" id="{1FE91F1F-732E-485B-9BE7-900FE092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43254">
            <a:off x="5049632" y="2779794"/>
            <a:ext cx="2289660" cy="22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833505-AE0B-4B46-B1C8-219E4E0BA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56"/>
          <a:stretch/>
        </p:blipFill>
        <p:spPr>
          <a:xfrm>
            <a:off x="6669615" y="2172604"/>
            <a:ext cx="2880661" cy="26803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C8EEAAC-44FE-4604-BA14-E59FAB1441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336" y="2501250"/>
            <a:ext cx="2997096" cy="21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8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프로그래밍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EEBE21-1C1D-4C12-AEF2-91B920765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17" y="1617000"/>
            <a:ext cx="4402316" cy="44023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7BCDE6-F04F-4BA2-8706-710ECC293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48" y="1625655"/>
            <a:ext cx="4402316" cy="44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9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프로그래밍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DAE6A1D-E6C3-44B8-AC04-5A677997D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62" y="2158125"/>
            <a:ext cx="3690851" cy="369085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D71CFE2-76C7-42DE-A68F-F4430766E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45" y="1178260"/>
            <a:ext cx="2664777" cy="547400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047880D-34B2-47DA-9C95-3D04B4F2C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47" y="1345218"/>
            <a:ext cx="2588184" cy="53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10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 err="1">
                <a:solidFill>
                  <a:schemeClr val="bg1"/>
                </a:solidFill>
              </a:rPr>
              <a:t>레이저커터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259600" y="649279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985" y="1483445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E65EC-4A2F-4E28-B96F-CBFE8E8F5BBF}"/>
              </a:ext>
            </a:extLst>
          </p:cNvPr>
          <p:cNvSpPr/>
          <p:nvPr/>
        </p:nvSpPr>
        <p:spPr>
          <a:xfrm>
            <a:off x="1862631" y="2851146"/>
            <a:ext cx="3682239" cy="288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altLang="ko-KR" sz="2400" dirty="0"/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레이저 커터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, Adobe Illustrator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프로그램을 이용해서 미니어처 교실을 제작함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Aft>
                <a:spcPts val="1600"/>
              </a:spcAft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원래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프린터로 제작할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계획이였으나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시간 부족으로 계획 변경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B45D5C-604E-4C6D-8BE8-44CDAAC8B8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31" y="2033953"/>
            <a:ext cx="4420164" cy="4420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0D9A14-D71B-43D7-9A24-4128A99A2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t="14927" b="18355"/>
          <a:stretch/>
        </p:blipFill>
        <p:spPr>
          <a:xfrm>
            <a:off x="5886430" y="2046692"/>
            <a:ext cx="5599434" cy="4214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EB37B6-C976-4A93-8501-F1AF3296F9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01" y="1783897"/>
            <a:ext cx="4613441" cy="4613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9FF695-D9AF-416E-841A-9F7F22D80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0" y="1783897"/>
            <a:ext cx="4544385" cy="45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11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884536" y="194479"/>
            <a:ext cx="514534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 err="1">
                <a:solidFill>
                  <a:schemeClr val="bg1"/>
                </a:solidFill>
              </a:rPr>
              <a:t>제작과정중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문제점</a:t>
            </a:r>
            <a:r>
              <a:rPr lang="en-US" altLang="ko-KR" sz="3600" b="1" i="1" dirty="0">
                <a:solidFill>
                  <a:schemeClr val="bg1"/>
                </a:solidFill>
              </a:rPr>
              <a:t>,</a:t>
            </a:r>
            <a:r>
              <a:rPr lang="ko-KR" altLang="en-US" sz="3600" b="1" i="1" dirty="0">
                <a:solidFill>
                  <a:schemeClr val="bg1"/>
                </a:solidFill>
              </a:rPr>
              <a:t>개선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259600" y="649279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363022" y="1500106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E65EC-4A2F-4E28-B96F-CBFE8E8F5BBF}"/>
              </a:ext>
            </a:extLst>
          </p:cNvPr>
          <p:cNvSpPr/>
          <p:nvPr/>
        </p:nvSpPr>
        <p:spPr>
          <a:xfrm>
            <a:off x="1823129" y="1796118"/>
            <a:ext cx="9631030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개발환경이 익숙하지 못해서 완성도가 떨어짐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RFID(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카드인식센서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모듈을 처음 다룸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3D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프린터를 활용하려 하였으나 시간이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오래걸리고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오류가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많이나서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레이저 커터 이용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실제로 활용하기 블루투스는 적합하지 못함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>
              <a:spcAft>
                <a:spcPts val="1600"/>
              </a:spcAft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  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와이파이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랜선연결을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통해 더 개선 가능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63509" y="2825631"/>
            <a:ext cx="2824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b="1">
                <a:solidFill>
                  <a:schemeClr val="bg1"/>
                </a:solidFill>
              </a:rPr>
              <a:t>시연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>
            <a:cxnSpLocks/>
          </p:cNvCxnSpPr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95540" y="3055376"/>
            <a:ext cx="3800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감사합니다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>
            <a:cxnSpLocks/>
          </p:cNvCxnSpPr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D2177D-09C7-484A-AF42-FC5EAC74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51"/>
            <a:ext cx="12192000" cy="68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지속가능한 발전 목표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79D328-B721-4DF1-B26D-81691ED9EF35}"/>
              </a:ext>
            </a:extLst>
          </p:cNvPr>
          <p:cNvSpPr/>
          <p:nvPr/>
        </p:nvSpPr>
        <p:spPr>
          <a:xfrm>
            <a:off x="1934530" y="1931021"/>
            <a:ext cx="4038120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altLang="ko-KR" sz="3600" b="1" dirty="0">
                <a:solidFill>
                  <a:srgbClr val="595959"/>
                </a:solidFill>
                <a:latin typeface="Lato"/>
              </a:rPr>
              <a:t>Sustainable Development Goals(SDGs)</a:t>
            </a:r>
            <a:r>
              <a:rPr lang="en-US" altLang="ko-KR" sz="3600" dirty="0">
                <a:solidFill>
                  <a:srgbClr val="595959"/>
                </a:solidFill>
                <a:latin typeface="Lato"/>
              </a:rPr>
              <a:t>, MDGs</a:t>
            </a:r>
            <a:r>
              <a:rPr lang="ko-KR" altLang="en-US" sz="3600" dirty="0">
                <a:solidFill>
                  <a:srgbClr val="595959"/>
                </a:solidFill>
                <a:latin typeface="Lato"/>
              </a:rPr>
              <a:t>를 이어 </a:t>
            </a:r>
            <a:r>
              <a:rPr lang="en-US" altLang="ko-KR" sz="3600" dirty="0">
                <a:solidFill>
                  <a:srgbClr val="595959"/>
                </a:solidFill>
                <a:latin typeface="Lato"/>
              </a:rPr>
              <a:t>UN</a:t>
            </a:r>
            <a:r>
              <a:rPr lang="ko-KR" altLang="en-US" sz="3600" dirty="0">
                <a:solidFill>
                  <a:srgbClr val="595959"/>
                </a:solidFill>
                <a:latin typeface="Lato"/>
              </a:rPr>
              <a:t>에서 선정한 </a:t>
            </a:r>
            <a:r>
              <a:rPr lang="en-US" altLang="ko-KR" sz="3600" dirty="0">
                <a:solidFill>
                  <a:srgbClr val="595959"/>
                </a:solidFill>
                <a:latin typeface="Lato"/>
              </a:rPr>
              <a:t>2030</a:t>
            </a:r>
            <a:r>
              <a:rPr lang="ko-KR" altLang="en-US" sz="3600" dirty="0">
                <a:solidFill>
                  <a:srgbClr val="595959"/>
                </a:solidFill>
                <a:latin typeface="Lato"/>
              </a:rPr>
              <a:t>년까지 해결하기로 정한 </a:t>
            </a:r>
            <a:r>
              <a:rPr lang="en-US" altLang="ko-KR" sz="3600" dirty="0">
                <a:solidFill>
                  <a:srgbClr val="595959"/>
                </a:solidFill>
                <a:latin typeface="Lato"/>
              </a:rPr>
              <a:t>17</a:t>
            </a:r>
            <a:r>
              <a:rPr lang="ko-KR" altLang="en-US" sz="3600" dirty="0">
                <a:solidFill>
                  <a:srgbClr val="595959"/>
                </a:solidFill>
                <a:latin typeface="Lato"/>
              </a:rPr>
              <a:t>가지 목표</a:t>
            </a:r>
            <a:r>
              <a:rPr lang="en-US" altLang="ko-KR" sz="3600" dirty="0">
                <a:solidFill>
                  <a:srgbClr val="595959"/>
                </a:solidFill>
                <a:latin typeface="Lato"/>
              </a:rPr>
              <a:t>.</a:t>
            </a:r>
            <a:endParaRPr lang="ko-KR" altLang="en-US" sz="3600" dirty="0"/>
          </a:p>
          <a:p>
            <a:br>
              <a:rPr lang="ko-KR" altLang="en-US" sz="3200" dirty="0"/>
            </a:br>
            <a:endParaRPr lang="ko-KR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FBD6AC-85BB-460A-8F45-DB4AAC6F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70" y="1981025"/>
            <a:ext cx="5324384" cy="41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71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2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양질의 교육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46CBCA-A8A7-4A63-88B7-4E2BCF22B3A5}"/>
              </a:ext>
            </a:extLst>
          </p:cNvPr>
          <p:cNvSpPr txBox="1"/>
          <p:nvPr/>
        </p:nvSpPr>
        <p:spPr>
          <a:xfrm>
            <a:off x="1823129" y="1901512"/>
            <a:ext cx="56342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양질의 배움 </a:t>
            </a:r>
            <a:r>
              <a:rPr lang="en-US" altLang="ko-KR" sz="2400" b="1" dirty="0"/>
              <a:t>(Quality Learners)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en-US" altLang="ko-KR" sz="2400" b="1" dirty="0"/>
              <a:t>2. </a:t>
            </a:r>
            <a:r>
              <a:rPr lang="ko-KR" altLang="en-US" sz="2400" b="1" dirty="0"/>
              <a:t>양질의 환경</a:t>
            </a:r>
            <a:r>
              <a:rPr lang="en-US" altLang="ko-KR" sz="2400" b="1" dirty="0"/>
              <a:t>(Quality Learning Environment)  </a:t>
            </a:r>
            <a:br>
              <a:rPr lang="ko-KR" altLang="en-US" sz="2400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건강하고 안전하며 보호받으며 적합한 자료와 시설이 구비되어 있는 환경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en-US" altLang="ko-KR" sz="2400" b="1" dirty="0"/>
              <a:t>3. </a:t>
            </a:r>
            <a:r>
              <a:rPr lang="ko-KR" altLang="en-US" sz="2400" b="1" dirty="0"/>
              <a:t>양질의 자료</a:t>
            </a:r>
            <a:r>
              <a:rPr lang="en-US" altLang="ko-KR" sz="2400" b="1" dirty="0"/>
              <a:t>(Quality Content)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en-US" altLang="ko-KR" sz="2400" b="1" dirty="0"/>
              <a:t>4. </a:t>
            </a:r>
            <a:r>
              <a:rPr lang="ko-KR" altLang="en-US" sz="2400" b="1" dirty="0"/>
              <a:t>양질의 교육과정</a:t>
            </a:r>
            <a:r>
              <a:rPr lang="en-US" altLang="ko-KR" sz="2400" b="1" dirty="0"/>
              <a:t>(Quality Process)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en-US" altLang="ko-KR" sz="2400" b="1" dirty="0"/>
              <a:t>5. </a:t>
            </a:r>
            <a:r>
              <a:rPr lang="ko-KR" altLang="en-US" sz="2400" b="1" dirty="0"/>
              <a:t>양질의 산출물 </a:t>
            </a:r>
            <a:r>
              <a:rPr lang="en-US" altLang="ko-KR" sz="2400" b="1" dirty="0"/>
              <a:t>(Quality Outcomes)</a:t>
            </a: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/>
          </a:p>
        </p:txBody>
      </p:sp>
      <p:pic>
        <p:nvPicPr>
          <p:cNvPr id="7170" name="Picture 2" descr="양질의 교육에 대한 이미지 검색결과">
            <a:extLst>
              <a:ext uri="{FF2B5EF4-FFF2-40B4-BE49-F238E27FC236}">
                <a16:creationId xmlns:a16="http://schemas.microsoft.com/office/drawing/2014/main" id="{58D3DD20-65C5-4094-A491-ACED59D8B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349" y="2089645"/>
            <a:ext cx="4002307" cy="400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1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330C7F-2E9A-42C8-8D2D-1FB3D468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17" y="0"/>
            <a:ext cx="1223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8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3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발견한 문제점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69DF-6988-4634-B033-1EDAB91EF237}"/>
              </a:ext>
            </a:extLst>
          </p:cNvPr>
          <p:cNvSpPr/>
          <p:nvPr/>
        </p:nvSpPr>
        <p:spPr>
          <a:xfrm>
            <a:off x="1969105" y="2262499"/>
            <a:ext cx="63696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학생의 경우</a:t>
            </a:r>
          </a:p>
          <a:p>
            <a:r>
              <a:rPr lang="ko-KR" altLang="en-US" sz="2800" dirty="0">
                <a:solidFill>
                  <a:srgbClr val="595959"/>
                </a:solidFill>
                <a:latin typeface="Lato"/>
              </a:rPr>
              <a:t>질문을 하러 교무실을 갔는데 선생님이 계시지 않아 시간을 낭비하게 됨</a:t>
            </a:r>
            <a:endParaRPr lang="en-US" altLang="ko-KR" sz="2800" dirty="0">
              <a:solidFill>
                <a:srgbClr val="595959"/>
              </a:solidFill>
              <a:latin typeface="Lato"/>
            </a:endParaRPr>
          </a:p>
          <a:p>
            <a:endParaRPr lang="ko-KR" altLang="en-US" sz="2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선생님의 경우</a:t>
            </a:r>
          </a:p>
          <a:p>
            <a:r>
              <a:rPr lang="ko-KR" altLang="en-US" sz="2800" dirty="0">
                <a:solidFill>
                  <a:srgbClr val="595959"/>
                </a:solidFill>
                <a:latin typeface="Lato"/>
              </a:rPr>
              <a:t>여러 학생을 </a:t>
            </a:r>
            <a:r>
              <a:rPr lang="ko-KR" altLang="en-US" sz="2800" dirty="0" err="1">
                <a:solidFill>
                  <a:srgbClr val="595959"/>
                </a:solidFill>
                <a:latin typeface="Lato"/>
              </a:rPr>
              <a:t>부르러</a:t>
            </a:r>
            <a:r>
              <a:rPr lang="ko-KR" altLang="en-US" sz="2800" dirty="0">
                <a:solidFill>
                  <a:srgbClr val="595959"/>
                </a:solidFill>
                <a:latin typeface="Lato"/>
              </a:rPr>
              <a:t> 학교내를 돌아다니기 </a:t>
            </a:r>
            <a:r>
              <a:rPr lang="ko-KR" altLang="en-US" sz="2800" dirty="0" err="1">
                <a:solidFill>
                  <a:srgbClr val="595959"/>
                </a:solidFill>
                <a:latin typeface="Lato"/>
              </a:rPr>
              <a:t>힘듬</a:t>
            </a:r>
            <a:endParaRPr lang="ko-KR" altLang="en-US" sz="2800" dirty="0"/>
          </a:p>
          <a:p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CC9E0-FC5E-48D5-9427-A7AB61A5C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96" y="2234857"/>
            <a:ext cx="3636979" cy="36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4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해결방안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34530" y="2410628"/>
            <a:ext cx="54742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학생의 경우</a:t>
            </a:r>
          </a:p>
          <a:p>
            <a:r>
              <a:rPr lang="ko-KR" altLang="en-US" sz="2800" dirty="0">
                <a:solidFill>
                  <a:srgbClr val="595959"/>
                </a:solidFill>
                <a:latin typeface="Lato"/>
              </a:rPr>
              <a:t>선생님이 교무실에 있는지 없는지 교실에서 바로 확인하여 시간을 낭비하지 않도록 함</a:t>
            </a:r>
            <a:endParaRPr lang="en-US" altLang="ko-KR" sz="2800" dirty="0">
              <a:solidFill>
                <a:srgbClr val="595959"/>
              </a:solidFill>
              <a:latin typeface="Lato"/>
            </a:endParaRPr>
          </a:p>
          <a:p>
            <a:endParaRPr lang="ko-KR" altLang="en-US" sz="2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선생님의 경우</a:t>
            </a:r>
          </a:p>
          <a:p>
            <a:r>
              <a:rPr lang="ko-KR" altLang="en-US" sz="2800" dirty="0">
                <a:solidFill>
                  <a:srgbClr val="595959"/>
                </a:solidFill>
                <a:latin typeface="Lato"/>
              </a:rPr>
              <a:t>학생을 교무실에서 호출하여 학교를 돌아다니지 않도록 함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1EC9F9-26EF-4B59-9E36-2AD4BFDC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24" y="1945604"/>
            <a:ext cx="3507215" cy="43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5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프로그래밍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1443245" y="1421483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E65EC-4A2F-4E28-B96F-CBFE8E8F5BBF}"/>
              </a:ext>
            </a:extLst>
          </p:cNvPr>
          <p:cNvSpPr/>
          <p:nvPr/>
        </p:nvSpPr>
        <p:spPr>
          <a:xfrm>
            <a:off x="1895693" y="2023310"/>
            <a:ext cx="5465228" cy="331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선생님의 경우 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(</a:t>
            </a: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교무실 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~&gt;</a:t>
            </a:r>
            <a:r>
              <a:rPr lang="ko-KR" altLang="en-US" sz="2800" b="1" dirty="0">
                <a:solidFill>
                  <a:srgbClr val="595959"/>
                </a:solidFill>
                <a:latin typeface="Lato"/>
              </a:rPr>
              <a:t> 교실</a:t>
            </a:r>
            <a:r>
              <a:rPr lang="en-US" altLang="ko-KR" sz="2800" b="1" dirty="0">
                <a:solidFill>
                  <a:srgbClr val="595959"/>
                </a:solidFill>
                <a:latin typeface="Lato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pPr>
              <a:spcAft>
                <a:spcPts val="1600"/>
              </a:spcAft>
            </a:pPr>
            <a:b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</a:br>
            <a:endParaRPr lang="ko-KR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DF358E-26E6-4645-9F2D-80D7F919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48" y="3458888"/>
            <a:ext cx="3367899" cy="129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E32995-90F3-4362-823D-B158A7679FFA}"/>
              </a:ext>
            </a:extLst>
          </p:cNvPr>
          <p:cNvSpPr txBox="1"/>
          <p:nvPr/>
        </p:nvSpPr>
        <p:spPr>
          <a:xfrm>
            <a:off x="7288228" y="5250047"/>
            <a:ext cx="3656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UNO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LCD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블루투스 모듈을 이용함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271A0B-12C1-41B2-BA6A-D190CA976F0B}"/>
              </a:ext>
            </a:extLst>
          </p:cNvPr>
          <p:cNvSpPr txBox="1"/>
          <p:nvPr/>
        </p:nvSpPr>
        <p:spPr>
          <a:xfrm>
            <a:off x="1823129" y="5211604"/>
            <a:ext cx="310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앱인벤터를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이용해서 어플리케이션 개발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AF89A3A-A4FE-4266-AAA5-8AF9C76AF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18" y="2789357"/>
            <a:ext cx="2997096" cy="2124504"/>
          </a:xfrm>
          <a:prstGeom prst="rect">
            <a:avLst/>
          </a:prstGeom>
        </p:spPr>
      </p:pic>
      <p:pic>
        <p:nvPicPr>
          <p:cNvPr id="8194" name="Picture 2" descr="LCD">
            <a:extLst>
              <a:ext uri="{FF2B5EF4-FFF2-40B4-BE49-F238E27FC236}">
                <a16:creationId xmlns:a16="http://schemas.microsoft.com/office/drawing/2014/main" id="{4B2A462C-81D5-49D6-ABE8-D2524A12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74050" y="2088658"/>
            <a:ext cx="3059498" cy="30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아두이노 블루투스모듈에 대한 이미지 검색결과">
            <a:extLst>
              <a:ext uri="{FF2B5EF4-FFF2-40B4-BE49-F238E27FC236}">
                <a16:creationId xmlns:a16="http://schemas.microsoft.com/office/drawing/2014/main" id="{1FE91F1F-732E-485B-9BE7-900FE092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43254">
            <a:off x="4655022" y="2894969"/>
            <a:ext cx="2289660" cy="22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3" grpId="0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8" y="2118519"/>
              <a:ext cx="2620962" cy="2620962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6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97630" y="143547"/>
            <a:ext cx="4979591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chemeClr val="bg1"/>
                </a:solidFill>
              </a:rPr>
              <a:t>제작과정</a:t>
            </a:r>
            <a:r>
              <a:rPr lang="en-US" altLang="ko-KR" sz="3600" b="1" i="1" dirty="0">
                <a:solidFill>
                  <a:schemeClr val="bg1"/>
                </a:solidFill>
              </a:rPr>
              <a:t>(</a:t>
            </a:r>
            <a:r>
              <a:rPr lang="ko-KR" altLang="en-US" sz="3600" b="1" i="1" dirty="0">
                <a:solidFill>
                  <a:schemeClr val="bg1"/>
                </a:solidFill>
              </a:rPr>
              <a:t>프로그래밍</a:t>
            </a:r>
            <a:r>
              <a:rPr lang="en-US" altLang="ko-KR" sz="3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4575" y="625183"/>
            <a:ext cx="2893741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Enjoy your stylish business and campus life with BIZCAM </a:t>
            </a: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2341559"/>
            <a:ext cx="10452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3C </a:t>
            </a:r>
            <a:r>
              <a:rPr lang="en-US" altLang="ko-KR" sz="500" i="1" dirty="0">
                <a:solidFill>
                  <a:schemeClr val="bg1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SWOT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Analysis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4P </a:t>
            </a:r>
            <a:r>
              <a:rPr lang="en-US" altLang="ko-KR" sz="500" i="1" dirty="0">
                <a:solidFill>
                  <a:srgbClr val="0CB9E8"/>
                </a:solidFill>
                <a:cs typeface="Aharoni" panose="02010803020104030203" pitchFamily="2" charset="-79"/>
              </a:rPr>
              <a:t>Mix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IMC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Expected effect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50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Budget &amp; Schedule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6225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26225" y="32527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7861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43195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48529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538638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CC039-2A8D-4FA8-BD21-04259DB3458B}"/>
              </a:ext>
            </a:extLst>
          </p:cNvPr>
          <p:cNvSpPr/>
          <p:nvPr/>
        </p:nvSpPr>
        <p:spPr>
          <a:xfrm>
            <a:off x="1995089" y="2093427"/>
            <a:ext cx="9785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E65EC-4A2F-4E28-B96F-CBFE8E8F5BBF}"/>
              </a:ext>
            </a:extLst>
          </p:cNvPr>
          <p:cNvSpPr/>
          <p:nvPr/>
        </p:nvSpPr>
        <p:spPr>
          <a:xfrm>
            <a:off x="2071500" y="2048001"/>
            <a:ext cx="9526942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Lato"/>
            </a:endParaRPr>
          </a:p>
          <a:p>
            <a:b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</a:br>
            <a:endParaRPr lang="ko-KR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86C915-8808-4BED-87C0-F1622111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77" y="0"/>
            <a:ext cx="6754762" cy="6754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0E9D67-2D63-404B-A2BD-FA4E1BF9F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18" y="1565029"/>
            <a:ext cx="2733726" cy="4859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064395-5339-493E-8A6B-048F95AE9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23" y="1565028"/>
            <a:ext cx="2733726" cy="48599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33F555-3E85-4BC6-B489-1675534C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47" y="1573573"/>
            <a:ext cx="2733726" cy="48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47" grpId="1"/>
      <p:bldP spid="19" grpId="0" animBg="1"/>
      <p:bldP spid="23" grpId="0"/>
      <p:bldP spid="23" grpId="1"/>
      <p:bldP spid="29" grpId="0"/>
      <p:bldP spid="30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와이드스크린</PresentationFormat>
  <Paragraphs>145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Lato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동현 김</cp:lastModifiedBy>
  <cp:revision>114</cp:revision>
  <dcterms:created xsi:type="dcterms:W3CDTF">2018-08-02T07:05:36Z</dcterms:created>
  <dcterms:modified xsi:type="dcterms:W3CDTF">2019-12-31T06:31:15Z</dcterms:modified>
</cp:coreProperties>
</file>